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1" r:id="rId5"/>
    <p:sldId id="276" r:id="rId6"/>
    <p:sldId id="275" r:id="rId7"/>
    <p:sldId id="259" r:id="rId8"/>
    <p:sldId id="279" r:id="rId9"/>
    <p:sldId id="260" r:id="rId10"/>
    <p:sldId id="262" r:id="rId11"/>
    <p:sldId id="263" r:id="rId12"/>
    <p:sldId id="264" r:id="rId13"/>
    <p:sldId id="265" r:id="rId14"/>
    <p:sldId id="267" r:id="rId15"/>
    <p:sldId id="266" r:id="rId16"/>
    <p:sldId id="268" r:id="rId17"/>
    <p:sldId id="277" r:id="rId18"/>
    <p:sldId id="278" r:id="rId19"/>
    <p:sldId id="270" r:id="rId20"/>
    <p:sldId id="272" r:id="rId21"/>
    <p:sldId id="271" r:id="rId22"/>
    <p:sldId id="269" r:id="rId23"/>
    <p:sldId id="273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F496-D191-4082-8029-347EC83042D3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11E2-B8C3-4CCE-B077-89E616745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F496-D191-4082-8029-347EC83042D3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11E2-B8C3-4CCE-B077-89E616745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F496-D191-4082-8029-347EC83042D3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11E2-B8C3-4CCE-B077-89E616745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F496-D191-4082-8029-347EC83042D3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11E2-B8C3-4CCE-B077-89E616745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F496-D191-4082-8029-347EC83042D3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11E2-B8C3-4CCE-B077-89E616745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F496-D191-4082-8029-347EC83042D3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11E2-B8C3-4CCE-B077-89E616745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F496-D191-4082-8029-347EC83042D3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11E2-B8C3-4CCE-B077-89E616745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F496-D191-4082-8029-347EC83042D3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11E2-B8C3-4CCE-B077-89E616745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F496-D191-4082-8029-347EC83042D3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11E2-B8C3-4CCE-B077-89E616745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F496-D191-4082-8029-347EC83042D3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11E2-B8C3-4CCE-B077-89E616745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F496-D191-4082-8029-347EC83042D3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011E2-B8C3-4CCE-B077-89E616745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0F496-D191-4082-8029-347EC83042D3}" type="datetimeFigureOut">
              <a:rPr lang="ru-RU" smtClean="0"/>
              <a:pPr/>
              <a:t>23.04.2022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011E2-B8C3-4CCE-B077-89E616745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0%BE%D0%BA%D0%B0%D0%BC%D0%B0%D0%BA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ru.wikipedia.org/wiki/%D0%A6%D0%B5%D0%BF%D0%BD%D0%B0%D1%8F_%D1%8F%D0%B4%D0%B5%D1%80%D0%BD%D0%B0%D1%8F_%D1%80%D0%B5%D0%B0%D0%BA%D1%86%D0%B8%D1%8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26_%D0%B8%D1%8E%D0%BD%D1%8F" TargetMode="External"/><Relationship Id="rId2" Type="http://schemas.openxmlformats.org/officeDocument/2006/relationships/hyperlink" Target="https://ru.wikipedia.org/wiki/%D0%90%D1%82%D0%BE%D0%BC%D0%BD%D0%B0%D1%8F_%D1%8D%D0%BB%D0%B5%D0%BA%D1%82%D1%80%D0%BE%D1%81%D1%82%D0%B0%D0%BD%D1%86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s://ru.wikipedia.org/wiki/1954_%D0%B3%D0%BE%D0%B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0%B5%D1%80%D0%BC%D0%BE%D1%8F%D0%B4%D0%B5%D1%80%D0%BD%D1%8B%D0%B5_%D1%80%D0%B5%D0%B0%D0%BA%D1%82%D0%BE%D1%80%D1%8B" TargetMode="External"/><Relationship Id="rId3" Type="http://schemas.openxmlformats.org/officeDocument/2006/relationships/hyperlink" Target="http://ru.wikipedia.org/wiki/%D0%A0%D0%B5%D0%B0%D0%BA%D1%82%D0%BE%D1%80%D1%8B_%D0%BD%D0%B0_%D1%82%D0%B5%D0%BF%D0%BB%D0%BE%D0%B2%D1%8B%D1%85_%D0%BD%D0%B5%D0%B9%D1%82%D1%80%D0%BE%D0%BD%D0%B0%D1%85" TargetMode="External"/><Relationship Id="rId7" Type="http://schemas.openxmlformats.org/officeDocument/2006/relationships/hyperlink" Target="http://ru.wikipedia.org/w/index.php?title=%D0%A1%D1%83%D0%B1%D0%BA%D1%80%D0%B8%D1%82%D0%B8%D1%87%D0%B5%D1%81%D0%BA%D0%B8%D0%B5_%D1%80%D0%B5%D0%B0%D0%BA%D1%82%D0%BE%D1%80%D1%8B&amp;action=edit&amp;redlink=1" TargetMode="External"/><Relationship Id="rId2" Type="http://schemas.openxmlformats.org/officeDocument/2006/relationships/hyperlink" Target="http://ru.wikipedia.org/wiki/%D0%AF%D0%B4%D0%B5%D1%80%D0%BD%D1%8B%D0%B9_%D1%80%D0%B5%D0%B0%D0%BA%D1%82%D0%BE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0%D0%B5%D0%B0%D0%BA%D1%82%D0%BE%D1%80%D1%8B_%D0%BD%D0%B0_%D0%B1%D1%8B%D1%81%D1%82%D1%80%D1%8B%D1%85_%D0%BD%D0%B5%D0%B9%D1%82%D1%80%D0%BE%D0%BD%D0%B0%D1%85" TargetMode="External"/><Relationship Id="rId5" Type="http://schemas.openxmlformats.org/officeDocument/2006/relationships/hyperlink" Target="http://ru.wikipedia.org/wiki/%D0%A0%D0%B5%D0%B0%D0%BA%D1%82%D0%BE%D1%80%D1%8B_%D0%BD%D0%B0_%D1%82%D1%8F%D0%B6%D1%91%D0%BB%D0%BE%D0%B9_%D0%B2%D0%BE%D0%B4%D0%B5" TargetMode="External"/><Relationship Id="rId4" Type="http://schemas.openxmlformats.org/officeDocument/2006/relationships/hyperlink" Target="http://ru.wikipedia.org/wiki/%D0%A0%D0%B5%D0%B0%D0%BA%D1%82%D0%BE%D1%80%D1%8B_%D0%BD%D0%B0_%D0%BB%D1%91%D0%B3%D0%BA%D0%BE%D0%B9_%D0%B2%D0%BE%D0%B4%D0%B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5%D1%82%D0%B5%D1%80%D0%BE%D0%B3%D0%B5%D0%BD%D0%BD%D1%8B%D0%B9_%D1%8F%D0%B4%D0%B5%D1%80%D0%BD%D1%8B%D0%B9_%D1%80%D0%B5%D0%B0%D0%BA%D1%82%D0%BE%D1%80" TargetMode="External"/><Relationship Id="rId2" Type="http://schemas.openxmlformats.org/officeDocument/2006/relationships/hyperlink" Target="https://ru.wikipedia.org/wiki/%D0%90%D0%BA%D1%82%D0%B8%D0%B2%D0%BD%D0%B0%D1%8F_%D0%B7%D0%BE%D0%BD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ru.wikipedia.org/wiki/%D0%AF%D0%B4%D0%B5%D1%80%D0%BD%D0%BE%D0%B5_%D1%82%D0%BE%D0%BF%D0%BB%D0%B8%D0%B2%D0%B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7422" y="214290"/>
            <a:ext cx="4100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Ядерные реакции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5860" y="857232"/>
            <a:ext cx="9128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Ядерными называют реакции превращения ядер происходящие</a:t>
            </a:r>
          </a:p>
          <a:p>
            <a:r>
              <a:rPr lang="ru-RU" sz="2400" b="1" dirty="0" smtClean="0"/>
              <a:t> в результате их взаимодействия с элементарными частицами или</a:t>
            </a:r>
          </a:p>
          <a:p>
            <a:r>
              <a:rPr lang="ru-RU" sz="2400" b="1" dirty="0" smtClean="0"/>
              <a:t>другими ядрами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928802"/>
            <a:ext cx="8342466" cy="227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143380"/>
            <a:ext cx="6757996" cy="249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-66699"/>
            <a:ext cx="8490775" cy="692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555" y="357166"/>
            <a:ext cx="909016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3367"/>
            <a:ext cx="7358114" cy="675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1229"/>
            <a:ext cx="4286248" cy="691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0"/>
            <a:ext cx="3000364" cy="38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3524250"/>
            <a:ext cx="52863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946" y="285728"/>
            <a:ext cx="924684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191557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733" y="44789"/>
            <a:ext cx="6471963" cy="681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Ленинградская АЭС-2</a:t>
            </a:r>
            <a:endParaRPr lang="ru-RU" dirty="0"/>
          </a:p>
        </p:txBody>
      </p:sp>
      <p:pic>
        <p:nvPicPr>
          <p:cNvPr id="3074" name="Picture 2" descr="https://yzga.ru/netcat_files/9/20/Glavnoe_foto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" y="1700808"/>
            <a:ext cx="8973535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79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</a:t>
            </a:r>
            <a:r>
              <a:rPr lang="ru-RU" dirty="0" smtClean="0"/>
              <a:t>ашинный зал ЛАЭС</a:t>
            </a:r>
            <a:endParaRPr lang="ru-RU" dirty="0"/>
          </a:p>
        </p:txBody>
      </p:sp>
      <p:pic>
        <p:nvPicPr>
          <p:cNvPr id="4098" name="Picture 2" descr="https://www.atomic-energy.ru/files/styles/scale_only/public/images/2017/07/19732137_1789359821104830_9188566854799489543_n1.jpg?itok=FZ7hpG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8" y="1196752"/>
            <a:ext cx="8208912" cy="545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95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Термоядерный синтез</a:t>
            </a:r>
            <a:endParaRPr lang="ru-RU" dirty="0"/>
          </a:p>
        </p:txBody>
      </p:sp>
      <p:pic>
        <p:nvPicPr>
          <p:cNvPr id="1026" name="Picture 2" descr="http://upload.wikimedia.org/wikipedia/commons/thumb/3/3b/Deuterium-tritium_fusion.svg/220px-Deuterium-tritium_fusi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348880"/>
            <a:ext cx="3814953" cy="4248472"/>
          </a:xfrm>
          <a:prstGeom prst="rect">
            <a:avLst/>
          </a:prstGeom>
          <a:noFill/>
        </p:spPr>
      </p:pic>
      <p:pic>
        <p:nvPicPr>
          <p:cNvPr id="1028" name="Picture 4" descr="{}^{2}_{1}\mbox{H} + {}^{3}_{1}\mbox{H}  \rightarrow {}^{4}_{2}\mbox{He} + {}^{1}_{0}\mbox{n} + 17,6 \mbox{ MeV}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7776864" cy="6480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980728"/>
            <a:ext cx="3870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Реакция дейтерий + тритий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1240"/>
            <a:ext cx="6816760" cy="681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83768" cy="307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3284984"/>
          <a:ext cx="2592288" cy="731520"/>
        </p:xfrm>
        <a:graphic>
          <a:graphicData uri="http://schemas.openxmlformats.org/drawingml/2006/table">
            <a:tbl>
              <a:tblPr/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1744">
                <a:tc>
                  <a:txBody>
                    <a:bodyPr/>
                    <a:lstStyle/>
                    <a:p>
                      <a:pPr algn="ctr"/>
                      <a:r>
                        <a:rPr lang="ru-RU" b="1"/>
                        <a:t>Энрико Ферми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744">
                <a:tc>
                  <a:txBody>
                    <a:bodyPr/>
                    <a:lstStyle/>
                    <a:p>
                      <a:pPr algn="ctr"/>
                      <a:r>
                        <a:rPr lang="en-US" i="0" dirty="0" err="1"/>
                        <a:t>Enrico</a:t>
                      </a:r>
                      <a:r>
                        <a:rPr lang="en-US" i="0" dirty="0"/>
                        <a:t> Fermi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encrypted-tbn2.gstatic.com/images?q=tbn:ANd9GcQUItYcJkPkLN6F30wOEZ5B6joCSAGsXBM3uYu-SbaAt-6fw93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400600" cy="6423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 необходимые для термоядерного синтеза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Скорость соударения ядер соответствует температуре плазмы:</a:t>
            </a:r>
          </a:p>
          <a:p>
            <a:pPr>
              <a:buNone/>
            </a:pPr>
            <a:r>
              <a:rPr lang="en-US" i="1" dirty="0" smtClean="0"/>
              <a:t>	</a:t>
            </a:r>
            <a:r>
              <a:rPr lang="ru-RU" i="1" dirty="0" smtClean="0"/>
              <a:t>T</a:t>
            </a:r>
            <a:r>
              <a:rPr lang="ru-RU" dirty="0" smtClean="0"/>
              <a:t> &gt; 10</a:t>
            </a:r>
            <a:r>
              <a:rPr lang="ru-RU" baseline="30000" dirty="0" smtClean="0"/>
              <a:t>8</a:t>
            </a:r>
            <a:r>
              <a:rPr lang="ru-RU" dirty="0" smtClean="0"/>
              <a:t> K (для реакции D-T). </a:t>
            </a:r>
            <a:endParaRPr lang="en-US" dirty="0" smtClean="0"/>
          </a:p>
          <a:p>
            <a:r>
              <a:rPr lang="ru-RU" dirty="0" smtClean="0"/>
              <a:t>Соблюдение </a:t>
            </a:r>
            <a:r>
              <a:rPr lang="ru-RU" b="1" dirty="0" smtClean="0"/>
              <a:t>критерия </a:t>
            </a:r>
            <a:r>
              <a:rPr lang="ru-RU" b="1" dirty="0" err="1" smtClean="0"/>
              <a:t>Лоусона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en-US" i="1" dirty="0" smtClean="0"/>
              <a:t>		</a:t>
            </a:r>
            <a:r>
              <a:rPr lang="ru-RU" i="1" dirty="0" err="1" smtClean="0"/>
              <a:t>n</a:t>
            </a:r>
            <a:r>
              <a:rPr lang="ru-RU" dirty="0" err="1" smtClean="0"/>
              <a:t>τ </a:t>
            </a:r>
            <a:r>
              <a:rPr lang="ru-RU" dirty="0" smtClean="0"/>
              <a:t>&gt; 10</a:t>
            </a:r>
            <a:r>
              <a:rPr lang="ru-RU" baseline="30000" dirty="0" smtClean="0"/>
              <a:t>14</a:t>
            </a:r>
            <a:r>
              <a:rPr lang="ru-RU" dirty="0" smtClean="0"/>
              <a:t> см</a:t>
            </a:r>
            <a:r>
              <a:rPr lang="ru-RU" baseline="30000" dirty="0" smtClean="0"/>
              <a:t>−3</a:t>
            </a:r>
            <a:r>
              <a:rPr lang="ru-RU" dirty="0" smtClean="0"/>
              <a:t>·с (для реакции D-T),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  <a:r>
              <a:rPr lang="ru-RU" dirty="0" smtClean="0"/>
              <a:t>где </a:t>
            </a:r>
            <a:r>
              <a:rPr lang="ru-RU" i="1" dirty="0" err="1" smtClean="0"/>
              <a:t>n</a:t>
            </a:r>
            <a:r>
              <a:rPr lang="ru-RU" dirty="0" smtClean="0"/>
              <a:t> — плотность высокотемпературной плазмы, </a:t>
            </a:r>
            <a:r>
              <a:rPr lang="ru-RU" dirty="0" err="1" smtClean="0"/>
              <a:t>τ </a:t>
            </a:r>
            <a:r>
              <a:rPr lang="ru-RU" dirty="0" smtClean="0"/>
              <a:t>— время удержания плазмы в системе.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ТОКАМАК – </a:t>
            </a:r>
            <a:r>
              <a:rPr lang="ru-RU" sz="2700" dirty="0" err="1" smtClean="0"/>
              <a:t>тороидальная</a:t>
            </a:r>
            <a:r>
              <a:rPr lang="ru-RU" sz="2700" dirty="0" smtClean="0"/>
              <a:t> камера с магнитными катушками</a:t>
            </a:r>
            <a:endParaRPr lang="ru-RU" sz="27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28900"/>
            <a:ext cx="4762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85728"/>
            <a:ext cx="3881438" cy="329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790950"/>
            <a:ext cx="3810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encrypted-tbn0.gstatic.com/images?q=tbn:ANd9GcQM6I3tAVqvn0rTXmN6ijF8ceHbB3uWheEDegtkfpiWA6PoNXB0h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8896501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Международный экспериментальный термоядерный реактор</a:t>
            </a:r>
            <a:r>
              <a:rPr lang="en-US" b="1" dirty="0" smtClean="0"/>
              <a:t> ITER</a:t>
            </a:r>
            <a:r>
              <a:rPr lang="en-US" dirty="0" smtClean="0"/>
              <a:t> (</a:t>
            </a:r>
            <a:r>
              <a:rPr lang="ru-RU" b="1" dirty="0" smtClean="0"/>
              <a:t>ИТЭР</a:t>
            </a:r>
            <a:r>
              <a:rPr lang="ru-RU" dirty="0" smtClean="0"/>
              <a:t>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1746" name="Picture 2" descr="http://upload.wikimedia.org/wikipedia/commons/thumb/c/cc/ITER-img_0237_detoure.jpg/220px-ITER-img_0237_deto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916832"/>
            <a:ext cx="2815580" cy="422337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825254" y="6021288"/>
            <a:ext cx="431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Макет термоядерного реактора (сечение)</a:t>
            </a:r>
            <a:endParaRPr lang="ru-RU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95536" y="2204864"/>
            <a:ext cx="44279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ITER относится к термоядерным реакторам типа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 tooltip="Токамак"/>
              </a:rPr>
              <a:t>токамак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1748" name="Picture 4" descr="{}^{2}_{1}\mbox{H} + {}^{3}_{1}\mbox{H}  \rightarrow {}^{4}_{2}\mbox{He} + {}^{1}_{0}\mbox{n} + 17.6 \mbox{ MeV}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21088"/>
            <a:ext cx="5076564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88201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08" y="428604"/>
            <a:ext cx="8958292" cy="51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929066"/>
            <a:ext cx="8929718" cy="85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02110"/>
            <a:ext cx="5929354" cy="50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Атомные электростанции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40428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dirty="0"/>
              <a:t>Первый	 реактор был собран под западными трибунами футбольного поля Чикагского университет</a:t>
            </a:r>
          </a:p>
          <a:p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 и 2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декабря 1942 года впервые в истории была осуществлена управляемая самоподдерживающаяся 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hlinkClick r:id="rId2" tooltip="Цепная ядерная реакция"/>
              </a:rPr>
              <a:t>цепная реакция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деления ядер атомов </a:t>
            </a:r>
            <a:r>
              <a:rPr lang="ru-RU" dirty="0" smtClean="0">
                <a:solidFill>
                  <a:srgbClr val="202122"/>
                </a:solidFill>
                <a:latin typeface="Arial" panose="020B0604020202020204" pitchFamily="34" charset="0"/>
              </a:rPr>
              <a:t>урана.</a:t>
            </a:r>
          </a:p>
        </p:txBody>
      </p:sp>
      <p:pic>
        <p:nvPicPr>
          <p:cNvPr id="1026" name="Picture 2" descr="Первый ядерный реакто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306862" cy="254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ервый ядерный реакт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3622247" cy="284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ервый ядерный реактор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93422"/>
            <a:ext cx="2183631" cy="272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Обнинская</a:t>
            </a:r>
            <a:r>
              <a:rPr lang="ru-RU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АЭС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— первая в мире 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hlinkClick r:id="rId2" tooltip="Атомная электростанция"/>
              </a:rPr>
              <a:t>атомная электростанция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, запущена в промышленную эксплуатацию </a:t>
            </a:r>
            <a:r>
              <a:rPr lang="ru-RU" dirty="0">
                <a:solidFill>
                  <a:srgbClr val="0645AD"/>
                </a:solidFill>
                <a:latin typeface="Arial" panose="020B0604020202020204" pitchFamily="34" charset="0"/>
                <a:hlinkClick r:id="rId3" tooltip="26 июня"/>
              </a:rPr>
              <a:t>27 июня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ru-RU" u="sng" dirty="0">
                <a:solidFill>
                  <a:srgbClr val="0645AD"/>
                </a:solidFill>
                <a:latin typeface="Arial" panose="020B0604020202020204" pitchFamily="34" charset="0"/>
                <a:hlinkClick r:id="rId4"/>
              </a:rPr>
              <a:t>1954 года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. </a:t>
            </a:r>
            <a:endParaRPr lang="ru-RU" dirty="0"/>
          </a:p>
        </p:txBody>
      </p:sp>
      <p:pic>
        <p:nvPicPr>
          <p:cNvPr id="2050" name="Picture 2" descr="Здание первой в мире АЭС в г. Обнинск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3114"/>
            <a:ext cx="3780622" cy="250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dn.elec.ru/i/71/5a/715a047767c432c3efb9df9700f9353bea03c2e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28502"/>
            <a:ext cx="54006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2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582341"/>
            <a:ext cx="81439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Атомные электростанции классифицируются в соответствии с установленными на них </a:t>
            </a:r>
            <a:r>
              <a:rPr lang="ru-RU" sz="2400" dirty="0" smtClean="0">
                <a:hlinkClick r:id="rId2" tooltip="Ядерный реактор"/>
              </a:rPr>
              <a:t>реакторами</a:t>
            </a:r>
            <a:r>
              <a:rPr lang="ru-RU" sz="2400" dirty="0" smtClean="0"/>
              <a:t>:</a:t>
            </a:r>
          </a:p>
          <a:p>
            <a:r>
              <a:rPr lang="ru-RU" sz="2400" dirty="0" smtClean="0">
                <a:hlinkClick r:id="rId3" tooltip="Реакторы на тепловых нейтронах"/>
              </a:rPr>
              <a:t>Реакторы на тепловых нейтронах</a:t>
            </a:r>
            <a:r>
              <a:rPr lang="ru-RU" sz="2400" dirty="0" smtClean="0"/>
              <a:t>, использующие специальные замедлители для увеличения вероятности поглощения нейтрона ядрами атомов топлива </a:t>
            </a:r>
          </a:p>
          <a:p>
            <a:pPr lvl="1"/>
            <a:r>
              <a:rPr lang="ru-RU" sz="2400" dirty="0" smtClean="0">
                <a:hlinkClick r:id="rId4" tooltip="Реакторы на лёгкой воде"/>
              </a:rPr>
              <a:t>Реакторы на лёгкой воде</a:t>
            </a:r>
            <a:endParaRPr lang="ru-RU" sz="2400" dirty="0" smtClean="0"/>
          </a:p>
          <a:p>
            <a:pPr lvl="1"/>
            <a:r>
              <a:rPr lang="ru-RU" sz="2400" dirty="0" smtClean="0">
                <a:hlinkClick r:id="rId5" tooltip="Реакторы на тяжёлой воде"/>
              </a:rPr>
              <a:t>Реакторы на тяжёлой воде</a:t>
            </a:r>
            <a:endParaRPr lang="ru-RU" sz="2400" dirty="0" smtClean="0"/>
          </a:p>
          <a:p>
            <a:r>
              <a:rPr lang="ru-RU" sz="2400" dirty="0" smtClean="0">
                <a:hlinkClick r:id="rId6" tooltip="Реакторы на быстрых нейтронах"/>
              </a:rPr>
              <a:t>Реакторы на быстрых нейтронах</a:t>
            </a:r>
            <a:endParaRPr lang="ru-RU" sz="2400" dirty="0" smtClean="0"/>
          </a:p>
          <a:p>
            <a:r>
              <a:rPr lang="ru-RU" sz="2400" dirty="0" err="1" smtClean="0">
                <a:hlinkClick r:id="rId7" tooltip="Субкритические реакторы (страница отсутствует)"/>
              </a:rPr>
              <a:t>Субкритические</a:t>
            </a:r>
            <a:r>
              <a:rPr lang="ru-RU" sz="2400" dirty="0" smtClean="0">
                <a:hlinkClick r:id="rId7" tooltip="Субкритические реакторы (страница отсутствует)"/>
              </a:rPr>
              <a:t> реакторы</a:t>
            </a:r>
            <a:r>
              <a:rPr lang="ru-RU" sz="2400" dirty="0" smtClean="0"/>
              <a:t>, использующие внешние источники нейтронов</a:t>
            </a:r>
          </a:p>
          <a:p>
            <a:r>
              <a:rPr lang="ru-RU" sz="2400" dirty="0" smtClean="0">
                <a:hlinkClick r:id="rId8" tooltip="Термоядерные реакторы"/>
              </a:rPr>
              <a:t>Термоядерные реакторы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831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5214" y="1152524"/>
            <a:ext cx="9868639" cy="534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500042"/>
            <a:ext cx="64008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228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ТВЭЛ- </a:t>
            </a:r>
            <a:r>
              <a:rPr lang="ru-RU" sz="2200" b="1" dirty="0" err="1" smtClean="0"/>
              <a:t>Тепловыделя́ющий</a:t>
            </a:r>
            <a:r>
              <a:rPr lang="ru-RU" sz="2200" b="1" dirty="0" smtClean="0"/>
              <a:t> </a:t>
            </a:r>
            <a:r>
              <a:rPr lang="ru-RU" sz="2200" b="1" dirty="0" err="1"/>
              <a:t>элеме́нт</a:t>
            </a:r>
            <a:r>
              <a:rPr lang="ru-RU" sz="2200" dirty="0"/>
              <a:t> </a:t>
            </a:r>
            <a:r>
              <a:rPr lang="ru-RU" sz="2200" dirty="0" smtClean="0"/>
              <a:t>— </a:t>
            </a:r>
            <a:r>
              <a:rPr lang="ru-RU" sz="2200" dirty="0"/>
              <a:t>главный конструктивный элемент </a:t>
            </a:r>
            <a:r>
              <a:rPr lang="ru-RU" sz="2200" dirty="0">
                <a:hlinkClick r:id="rId2" tooltip="Активная зона"/>
              </a:rPr>
              <a:t>активной зоны</a:t>
            </a:r>
            <a:r>
              <a:rPr lang="ru-RU" sz="2200" dirty="0"/>
              <a:t> </a:t>
            </a:r>
            <a:r>
              <a:rPr lang="ru-RU" sz="2200" dirty="0" smtClean="0">
                <a:hlinkClick r:id="rId3" tooltip="Гетерогенный ядерный реактор"/>
              </a:rPr>
              <a:t>ядерного </a:t>
            </a:r>
            <a:r>
              <a:rPr lang="ru-RU" sz="2200" dirty="0">
                <a:hlinkClick r:id="rId3" tooltip="Гетерогенный ядерный реактор"/>
              </a:rPr>
              <a:t>реактора</a:t>
            </a:r>
            <a:r>
              <a:rPr lang="ru-RU" sz="2200" dirty="0"/>
              <a:t>, содержащий </a:t>
            </a:r>
            <a:r>
              <a:rPr lang="ru-RU" sz="2200" dirty="0">
                <a:hlinkClick r:id="rId4" tooltip="Ядерное топливо"/>
              </a:rPr>
              <a:t>ядерное топливо</a:t>
            </a:r>
            <a:r>
              <a:rPr lang="ru-RU" sz="2200" dirty="0"/>
              <a:t>.</a:t>
            </a:r>
            <a:endParaRPr lang="ru-RU" sz="2200" dirty="0"/>
          </a:p>
        </p:txBody>
      </p:sp>
      <p:pic>
        <p:nvPicPr>
          <p:cNvPr id="1026" name="Picture 2" descr="http://tvel2017.ru/images/strategyto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4213" y="1189522"/>
            <a:ext cx="10585600" cy="648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186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9048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6853</TotalTime>
  <Words>132</Words>
  <Application>Microsoft Office PowerPoint</Application>
  <PresentationFormat>Экран (4:3)</PresentationFormat>
  <Paragraphs>33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Атомные электростанции</vt:lpstr>
      <vt:lpstr>Презентация PowerPoint</vt:lpstr>
      <vt:lpstr>Презентация PowerPoint</vt:lpstr>
      <vt:lpstr>Презентация PowerPoint</vt:lpstr>
      <vt:lpstr>ТВЭЛ- Тепловыделя́ющий элеме́нт — главный конструктивный элемент активной зоны ядерного реактора, содержащий ядерное топливо.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Ленинградская АЭС-2</vt:lpstr>
      <vt:lpstr>машинный зал ЛАЭС</vt:lpstr>
      <vt:lpstr>Термоядерный синтез</vt:lpstr>
      <vt:lpstr>Презентация PowerPoint</vt:lpstr>
      <vt:lpstr>Условия необходимые для термоядерного синтеза:</vt:lpstr>
      <vt:lpstr>ТОКАМАК – тороидальная камера с магнитными катушками</vt:lpstr>
      <vt:lpstr>Презентация PowerPoint</vt:lpstr>
      <vt:lpstr>Международный экспериментальный термоядерный реактор ITER (ИТЭР)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ЗАО "ИЦ ИУС"</dc:creator>
  <cp:lastModifiedBy>First</cp:lastModifiedBy>
  <cp:revision>72</cp:revision>
  <dcterms:created xsi:type="dcterms:W3CDTF">2010-04-27T04:29:57Z</dcterms:created>
  <dcterms:modified xsi:type="dcterms:W3CDTF">2022-04-23T11:03:50Z</dcterms:modified>
</cp:coreProperties>
</file>